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737350"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24">
          <p15:clr>
            <a:srgbClr val="A4A3A4"/>
          </p15:clr>
        </p15:guide>
        <p15:guide id="2" orient="horz" pos="97">
          <p15:clr>
            <a:srgbClr val="A4A3A4"/>
          </p15:clr>
        </p15:guide>
        <p15:guide id="3" orient="horz" pos="5692">
          <p15:clr>
            <a:srgbClr val="A4A3A4"/>
          </p15:clr>
        </p15:guide>
        <p15:guide id="4" orient="horz" pos="2290">
          <p15:clr>
            <a:srgbClr val="A4A3A4"/>
          </p15:clr>
        </p15:guide>
        <p15:guide id="5" orient="horz" pos="2200">
          <p15:clr>
            <a:srgbClr val="A4A3A4"/>
          </p15:clr>
        </p15:guide>
        <p15:guide id="6" orient="horz" pos="884">
          <p15:clr>
            <a:srgbClr val="A4A3A4"/>
          </p15:clr>
        </p15:guide>
        <p15:guide id="7" orient="horz" pos="1792">
          <p15:clr>
            <a:srgbClr val="A4A3A4"/>
          </p15:clr>
        </p15:guide>
        <p15:guide id="8" orient="horz" pos="2562">
          <p15:clr>
            <a:srgbClr val="A4A3A4"/>
          </p15:clr>
        </p15:guide>
        <p15:guide id="9" pos="4269">
          <p15:clr>
            <a:srgbClr val="A4A3A4"/>
          </p15:clr>
        </p15:guide>
        <p15:guide id="10" pos="51">
          <p15:clr>
            <a:srgbClr val="A4A3A4"/>
          </p15:clr>
        </p15:guide>
        <p15:guide id="11" pos="2126">
          <p15:clr>
            <a:srgbClr val="A4A3A4"/>
          </p15:clr>
        </p15:guide>
        <p15:guide id="12" pos="2194">
          <p15:clr>
            <a:srgbClr val="A4A3A4"/>
          </p15:clr>
        </p15:guide>
        <p15:guide id="13"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3" d="100"/>
          <a:sy n="53" d="100"/>
        </p:scale>
        <p:origin x="1476" y="90"/>
      </p:cViewPr>
      <p:guideLst>
        <p:guide orient="horz" pos="3424"/>
        <p:guide orient="horz" pos="97"/>
        <p:guide orient="horz" pos="5692"/>
        <p:guide orient="horz" pos="2290"/>
        <p:guide orient="horz" pos="2200"/>
        <p:guide orient="horz" pos="884"/>
        <p:guide orient="horz" pos="1792"/>
        <p:guide orient="horz" pos="2562"/>
        <p:guide pos="4269"/>
        <p:guide pos="51"/>
        <p:guide pos="2126"/>
        <p:guide pos="2194"/>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3785609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112758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2468422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2259107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3538758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2024229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1888814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1183585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836852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4056849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8D5F647-AC69-4C22-AFFC-305EF0CE45A4}" type="datetimeFigureOut">
              <a:rPr kumimoji="1" lang="ja-JP" altLang="en-US" smtClean="0"/>
              <a:t>2023/3/30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2993161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8D5F647-AC69-4C22-AFFC-305EF0CE45A4}" type="datetimeFigureOut">
              <a:rPr kumimoji="1" lang="ja-JP" altLang="en-US" smtClean="0"/>
              <a:t>2023/3/30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1C903AB-C614-4C11-9DFF-63EB5E432D27}" type="slidenum">
              <a:rPr kumimoji="1" lang="ja-JP" altLang="en-US" smtClean="0"/>
              <a:t>‹#›</a:t>
            </a:fld>
            <a:endParaRPr kumimoji="1" lang="ja-JP" altLang="en-US"/>
          </a:p>
        </p:txBody>
      </p:sp>
    </p:spTree>
    <p:extLst>
      <p:ext uri="{BB962C8B-B14F-4D97-AF65-F5344CB8AC3E}">
        <p14:creationId xmlns:p14="http://schemas.microsoft.com/office/powerpoint/2010/main" val="2358771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05421" y="3563888"/>
            <a:ext cx="3287651" cy="3170099"/>
          </a:xfrm>
          <a:prstGeom prst="rect">
            <a:avLst/>
          </a:prstGeom>
          <a:noFill/>
          <a:ln w="25400">
            <a:noFill/>
          </a:ln>
        </p:spPr>
        <p:txBody>
          <a:bodyPr wrap="square" rtlCol="0">
            <a:spAutoFit/>
          </a:bodyPr>
          <a:lstStyle/>
          <a:p>
            <a:r>
              <a:rPr lang="ja-JP" altLang="en-US" u="sng" dirty="0"/>
              <a:t>取組</a:t>
            </a:r>
            <a:r>
              <a:rPr kumimoji="1" lang="ja-JP" altLang="en-US" u="sng" dirty="0"/>
              <a:t>後の感想</a:t>
            </a:r>
            <a:endParaRPr kumimoji="1" lang="en-US" altLang="ja-JP" u="sng" dirty="0"/>
          </a:p>
          <a:p>
            <a:endParaRPr lang="en-US" altLang="ja-JP" sz="1400" dirty="0"/>
          </a:p>
          <a:p>
            <a:r>
              <a:rPr lang="en-US" altLang="ja-JP" sz="1400" dirty="0"/>
              <a:t>【</a:t>
            </a:r>
            <a:r>
              <a:rPr lang="ja-JP" altLang="en-US" sz="1400" dirty="0"/>
              <a:t>良かった点</a:t>
            </a:r>
            <a:r>
              <a:rPr lang="en-US" altLang="ja-JP" sz="1400" dirty="0"/>
              <a:t>】</a:t>
            </a:r>
          </a:p>
          <a:p>
            <a:r>
              <a:rPr lang="ja-JP" altLang="en-US" sz="1400" dirty="0"/>
              <a:t>・瀬戸に浮かぶ美しい多島美を望みながら森林浴もできたと、山に登る方々から好評を得ており、里山林の除間伐、倒木整理を継続することで、森林の荒廃を防ぐ効果も表れており、ひろしまの森づくり県民税の使途・効果を利用者に理解に繋げられていると感じます。</a:t>
            </a:r>
          </a:p>
          <a:p>
            <a:r>
              <a:rPr lang="en-US" altLang="ja-JP" sz="1400" dirty="0"/>
              <a:t>【</a:t>
            </a:r>
            <a:r>
              <a:rPr lang="ja-JP" altLang="en-US" sz="1400" dirty="0"/>
              <a:t>悪かった点</a:t>
            </a:r>
            <a:r>
              <a:rPr lang="en-US" altLang="ja-JP" sz="1400" dirty="0"/>
              <a:t>】</a:t>
            </a:r>
          </a:p>
          <a:p>
            <a:r>
              <a:rPr lang="ja-JP" altLang="en-US" sz="1400" dirty="0"/>
              <a:t>・イノシシ等の鳥獣被害を受けている箇所が目立つようになっており、今後の対策が必要となって</a:t>
            </a:r>
            <a:r>
              <a:rPr lang="ja-JP" altLang="en-US" sz="1400"/>
              <a:t>います。</a:t>
            </a:r>
            <a:endParaRPr lang="en-US" altLang="ja-JP" sz="1400" dirty="0"/>
          </a:p>
        </p:txBody>
      </p:sp>
      <p:sp>
        <p:nvSpPr>
          <p:cNvPr id="5" name="テキスト ボックス 4"/>
          <p:cNvSpPr txBox="1"/>
          <p:nvPr/>
        </p:nvSpPr>
        <p:spPr>
          <a:xfrm>
            <a:off x="74961" y="1403648"/>
            <a:ext cx="3294460" cy="1661993"/>
          </a:xfrm>
          <a:prstGeom prst="rect">
            <a:avLst/>
          </a:prstGeom>
          <a:noFill/>
          <a:ln w="25400">
            <a:noFill/>
          </a:ln>
        </p:spPr>
        <p:txBody>
          <a:bodyPr wrap="square" rtlCol="0">
            <a:spAutoFit/>
          </a:bodyPr>
          <a:lstStyle/>
          <a:p>
            <a:r>
              <a:rPr kumimoji="1" lang="ja-JP" altLang="en-US" u="sng" dirty="0"/>
              <a:t>取組のきっかけ・経緯</a:t>
            </a:r>
            <a:endParaRPr kumimoji="1" lang="en-US" altLang="ja-JP" u="sng" dirty="0"/>
          </a:p>
          <a:p>
            <a:endParaRPr lang="en-US" altLang="ja-JP" sz="1400" dirty="0"/>
          </a:p>
          <a:p>
            <a:r>
              <a:rPr lang="ja-JP" altLang="en-US" sz="1400" dirty="0"/>
              <a:t>・都市近郊林で、気軽に山林に親しむ機会を提供し、森林浴ができる環境づくりを行うため、遊歩道周辺の里山林の除間伐、倒木整理に取り組むこととしました。</a:t>
            </a:r>
          </a:p>
          <a:p>
            <a:endParaRPr kumimoji="1" lang="en-US" altLang="ja-JP" sz="1400" dirty="0"/>
          </a:p>
        </p:txBody>
      </p:sp>
      <p:sp>
        <p:nvSpPr>
          <p:cNvPr id="6" name="テキスト ボックス 5"/>
          <p:cNvSpPr txBox="1"/>
          <p:nvPr/>
        </p:nvSpPr>
        <p:spPr>
          <a:xfrm>
            <a:off x="80629" y="154518"/>
            <a:ext cx="6696744" cy="1200329"/>
          </a:xfrm>
          <a:prstGeom prst="rect">
            <a:avLst/>
          </a:prstGeom>
          <a:solidFill>
            <a:schemeClr val="accent6">
              <a:lumMod val="40000"/>
              <a:lumOff val="60000"/>
            </a:schemeClr>
          </a:solidFill>
        </p:spPr>
        <p:txBody>
          <a:bodyPr wrap="square" rtlCol="0">
            <a:spAutoFit/>
          </a:bodyPr>
          <a:lstStyle/>
          <a:p>
            <a:r>
              <a:rPr lang="ja-JP" altLang="en-US" sz="2400" dirty="0"/>
              <a:t>事例名　遊歩道周辺の里山林を整備した事例</a:t>
            </a:r>
            <a:endParaRPr lang="en-US" altLang="ja-JP" sz="2400" dirty="0"/>
          </a:p>
          <a:p>
            <a:r>
              <a:rPr lang="ja-JP" altLang="en-US" sz="2400" dirty="0"/>
              <a:t>事業名　令和３年度　里山林整備事業</a:t>
            </a:r>
            <a:endParaRPr lang="en-US" altLang="ja-JP" sz="2400" dirty="0"/>
          </a:p>
          <a:p>
            <a:r>
              <a:rPr lang="ja-JP" altLang="en-US" sz="2400" dirty="0"/>
              <a:t>市町名</a:t>
            </a:r>
            <a:r>
              <a:rPr lang="ja-JP" altLang="en-US" sz="2400"/>
              <a:t>　坂町</a:t>
            </a:r>
            <a:endParaRPr kumimoji="1" lang="en-US" altLang="ja-JP" sz="2400" dirty="0"/>
          </a:p>
        </p:txBody>
      </p:sp>
      <p:sp>
        <p:nvSpPr>
          <p:cNvPr id="7" name="テキスト ボックス 6"/>
          <p:cNvSpPr txBox="1"/>
          <p:nvPr/>
        </p:nvSpPr>
        <p:spPr>
          <a:xfrm>
            <a:off x="3516944" y="1403648"/>
            <a:ext cx="3276128" cy="1661993"/>
          </a:xfrm>
          <a:prstGeom prst="rect">
            <a:avLst/>
          </a:prstGeom>
          <a:noFill/>
          <a:ln w="25400">
            <a:noFill/>
          </a:ln>
        </p:spPr>
        <p:txBody>
          <a:bodyPr wrap="square" rtlCol="0">
            <a:spAutoFit/>
          </a:bodyPr>
          <a:lstStyle/>
          <a:p>
            <a:r>
              <a:rPr lang="ja-JP" altLang="en-US" u="sng" dirty="0"/>
              <a:t>今後の展開</a:t>
            </a:r>
            <a:endParaRPr lang="en-US" altLang="ja-JP" u="sng" dirty="0"/>
          </a:p>
          <a:p>
            <a:endParaRPr lang="en-US" altLang="ja-JP" sz="1400" dirty="0"/>
          </a:p>
          <a:p>
            <a:r>
              <a:rPr lang="ja-JP" altLang="en-US" sz="1400" dirty="0"/>
              <a:t>・遊歩道周辺の里山林の倒木整理や除間伐を実施し、森林の荒廃を防ぐとともに、共有の財産である森を守る意識を醸成する取り組みを引き続き実施します。</a:t>
            </a:r>
          </a:p>
          <a:p>
            <a:endParaRPr kumimoji="1" lang="en-US" altLang="ja-JP" sz="1400" dirty="0"/>
          </a:p>
        </p:txBody>
      </p:sp>
      <p:sp>
        <p:nvSpPr>
          <p:cNvPr id="8" name="テキスト ボックス 7"/>
          <p:cNvSpPr txBox="1"/>
          <p:nvPr/>
        </p:nvSpPr>
        <p:spPr>
          <a:xfrm>
            <a:off x="74961" y="3563888"/>
            <a:ext cx="3294459" cy="2739211"/>
          </a:xfrm>
          <a:prstGeom prst="rect">
            <a:avLst/>
          </a:prstGeom>
          <a:noFill/>
          <a:ln w="25400">
            <a:noFill/>
          </a:ln>
        </p:spPr>
        <p:txBody>
          <a:bodyPr wrap="square" rtlCol="0">
            <a:spAutoFit/>
          </a:bodyPr>
          <a:lstStyle/>
          <a:p>
            <a:r>
              <a:rPr kumimoji="1" lang="ja-JP" altLang="en-US" u="sng" dirty="0"/>
              <a:t>取組の内容</a:t>
            </a:r>
            <a:endParaRPr kumimoji="1" lang="en-US" altLang="ja-JP" u="sng" dirty="0"/>
          </a:p>
          <a:p>
            <a:endParaRPr lang="en-US" altLang="ja-JP" sz="1400" dirty="0"/>
          </a:p>
          <a:p>
            <a:r>
              <a:rPr lang="ja-JP" altLang="en-US" sz="1400" dirty="0">
                <a:latin typeface="+mn-ea"/>
              </a:rPr>
              <a:t>・事業主体：坂町</a:t>
            </a:r>
            <a:endParaRPr lang="en-US" altLang="ja-JP" sz="1400" dirty="0">
              <a:latin typeface="+mn-ea"/>
            </a:endParaRPr>
          </a:p>
          <a:p>
            <a:r>
              <a:rPr lang="ja-JP" altLang="en-US" sz="1400" dirty="0">
                <a:latin typeface="+mn-ea"/>
              </a:rPr>
              <a:t>・実施場所：坂町字惣頭山</a:t>
            </a:r>
            <a:endParaRPr lang="en-US" altLang="ja-JP" sz="1400" dirty="0">
              <a:latin typeface="+mn-ea"/>
            </a:endParaRPr>
          </a:p>
          <a:p>
            <a:r>
              <a:rPr lang="ja-JP" altLang="en-US" sz="1400" dirty="0">
                <a:latin typeface="+mn-ea"/>
              </a:rPr>
              <a:t>　　　　　　　　（西谷遊歩道付近）</a:t>
            </a:r>
            <a:endParaRPr lang="en-US" altLang="ja-JP" sz="1400" dirty="0">
              <a:latin typeface="+mn-ea"/>
            </a:endParaRPr>
          </a:p>
          <a:p>
            <a:r>
              <a:rPr lang="ja-JP" altLang="en-US" sz="1400" dirty="0">
                <a:latin typeface="+mn-ea"/>
              </a:rPr>
              <a:t>・業務委託先：安芸緑化建設株式会社</a:t>
            </a:r>
            <a:endParaRPr lang="en-US" altLang="ja-JP" sz="1400" dirty="0">
              <a:latin typeface="+mn-ea"/>
            </a:endParaRPr>
          </a:p>
          <a:p>
            <a:r>
              <a:rPr lang="ja-JP" altLang="en-US" sz="1400" dirty="0">
                <a:latin typeface="+mn-ea"/>
              </a:rPr>
              <a:t>・業務量：１．５ｈａ</a:t>
            </a:r>
            <a:endParaRPr lang="en-US" altLang="ja-JP" sz="1400" dirty="0">
              <a:latin typeface="+mn-ea"/>
            </a:endParaRPr>
          </a:p>
          <a:p>
            <a:r>
              <a:rPr lang="ja-JP" altLang="en-US" sz="1400" dirty="0">
                <a:latin typeface="+mn-ea"/>
              </a:rPr>
              <a:t>・業務金額：３，２５８，２００円</a:t>
            </a:r>
            <a:endParaRPr lang="en-US" altLang="ja-JP" sz="1400" dirty="0">
              <a:latin typeface="+mn-ea"/>
            </a:endParaRPr>
          </a:p>
          <a:p>
            <a:r>
              <a:rPr lang="ja-JP" altLang="en-US" sz="1400" dirty="0">
                <a:latin typeface="+mn-ea"/>
              </a:rPr>
              <a:t>・業務期間：令和３年１０月２日～</a:t>
            </a:r>
            <a:endParaRPr lang="en-US" altLang="ja-JP" sz="1400" dirty="0">
              <a:latin typeface="+mn-ea"/>
            </a:endParaRPr>
          </a:p>
          <a:p>
            <a:r>
              <a:rPr lang="ja-JP" altLang="en-US" sz="1400" dirty="0">
                <a:latin typeface="+mn-ea"/>
              </a:rPr>
              <a:t>　　　　　　　 令和４年３月２３日</a:t>
            </a:r>
            <a:endParaRPr lang="en-US" altLang="ja-JP" sz="1400" dirty="0">
              <a:latin typeface="+mn-ea"/>
            </a:endParaRPr>
          </a:p>
          <a:p>
            <a:endParaRPr lang="en-US" altLang="ja-JP" sz="1400" dirty="0">
              <a:latin typeface="+mn-ea"/>
            </a:endParaRPr>
          </a:p>
          <a:p>
            <a:endParaRPr lang="en-US" altLang="ja-JP" sz="1400" dirty="0">
              <a:latin typeface="+mn-ea"/>
            </a:endParaRPr>
          </a:p>
        </p:txBody>
      </p:sp>
      <p:sp>
        <p:nvSpPr>
          <p:cNvPr id="9" name="正方形/長方形 8"/>
          <p:cNvSpPr/>
          <p:nvPr/>
        </p:nvSpPr>
        <p:spPr>
          <a:xfrm>
            <a:off x="74961" y="3563887"/>
            <a:ext cx="3294794" cy="5472000"/>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74961" y="1403648"/>
            <a:ext cx="3294794" cy="2052000"/>
          </a:xfrm>
          <a:prstGeom prst="rect">
            <a:avLst/>
          </a:prstGeom>
          <a:no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498278" y="1403648"/>
            <a:ext cx="3294794" cy="205200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498278" y="3563887"/>
            <a:ext cx="3294794" cy="5472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a:extLst>
              <a:ext uri="{FF2B5EF4-FFF2-40B4-BE49-F238E27FC236}">
                <a16:creationId xmlns:a16="http://schemas.microsoft.com/office/drawing/2014/main" id="{A83BBCE1-876A-4E59-AF23-20E4187D02EC}"/>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789040" y="6719074"/>
            <a:ext cx="2752328" cy="2196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図 13">
            <a:extLst>
              <a:ext uri="{FF2B5EF4-FFF2-40B4-BE49-F238E27FC236}">
                <a16:creationId xmlns:a16="http://schemas.microsoft.com/office/drawing/2014/main" id="{DE17AE88-0BAD-4152-9E13-F2658052288F}"/>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36848" y="6733987"/>
            <a:ext cx="2716740" cy="2175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73814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418</TotalTime>
  <Words>292</Words>
  <Application>Microsoft Office PowerPoint</Application>
  <PresentationFormat>画面に合わせる (4:3)</PresentationFormat>
  <Paragraphs>25</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PowerPoint プレゼンテーション</vt:lpstr>
    </vt:vector>
  </TitlesOfParts>
  <Company>広島県庁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広島県</dc:creator>
  <cp:lastModifiedBy>仲前 拓哉</cp:lastModifiedBy>
  <cp:revision>31</cp:revision>
  <cp:lastPrinted>2023-03-30T08:52:19Z</cp:lastPrinted>
  <dcterms:created xsi:type="dcterms:W3CDTF">2020-02-04T02:20:26Z</dcterms:created>
  <dcterms:modified xsi:type="dcterms:W3CDTF">2023-03-30T08:52:21Z</dcterms:modified>
</cp:coreProperties>
</file>